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2"/>
  </p:handoutMasterIdLst>
  <p:sldIdLst>
    <p:sldId id="294" r:id="rId2"/>
    <p:sldId id="301" r:id="rId3"/>
    <p:sldId id="308" r:id="rId4"/>
    <p:sldId id="302" r:id="rId5"/>
    <p:sldId id="304" r:id="rId6"/>
    <p:sldId id="305" r:id="rId7"/>
    <p:sldId id="303" r:id="rId8"/>
    <p:sldId id="306" r:id="rId9"/>
    <p:sldId id="307" r:id="rId10"/>
    <p:sldId id="297" r:id="rId11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AFF689-74CF-4D33-969B-DAF4124B8924}" type="datetimeFigureOut">
              <a:rPr lang="en-CA"/>
              <a:pPr/>
              <a:t>14/01/2012</a:t>
            </a:fld>
            <a:endParaRPr lang="en-CA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A8D055-490E-4B42-A78B-40468C48B0D9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8E1AF-4507-4634-91E6-A3EEFFB27C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B46C1-FD38-4527-A51A-48E94D168DA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CA" noProof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0697E-E2A6-44BA-87BA-40A2107251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EB3F3-036B-4954-A3FF-F1B17B5F378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E9BCE-5341-4E91-BA7B-55FB78D8A17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BAADE-0D31-476D-A115-A779D6A356F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FB087-9CFB-4B79-9D63-2854055B8E6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97D12-72C9-460E-BB8B-77446D50201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F7B21-9225-4D84-88D6-F6B5B4C1622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C3063-1392-476E-BF88-ADF48FD8665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22E57-1692-4A67-AC7E-B1B0FA4976C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84463E3-5013-4416-AF5E-374BBE5229E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708920"/>
            <a:ext cx="8229600" cy="3773016"/>
          </a:xfrm>
        </p:spPr>
        <p:txBody>
          <a:bodyPr/>
          <a:lstStyle/>
          <a:p>
            <a:pPr eaLnBrk="1" hangingPunct="1">
              <a:buNone/>
            </a:pPr>
            <a:r>
              <a:rPr lang="en-CA" smtClean="0"/>
              <a:t>Big </a:t>
            </a:r>
            <a:r>
              <a:rPr lang="en-CA" smtClean="0"/>
              <a:t>Idea:</a:t>
            </a:r>
            <a:endParaRPr lang="en-CA" dirty="0" smtClean="0"/>
          </a:p>
          <a:p>
            <a:pPr eaLnBrk="1" hangingPunct="1"/>
            <a:r>
              <a:rPr lang="en-CA" dirty="0" smtClean="0"/>
              <a:t>Given </a:t>
            </a:r>
            <a:r>
              <a:rPr lang="en-CA" dirty="0" smtClean="0"/>
              <a:t>a chemical formula be able to count the </a:t>
            </a:r>
            <a:r>
              <a:rPr lang="en-CA" u="sng" dirty="0" smtClean="0"/>
              <a:t>number</a:t>
            </a:r>
            <a:r>
              <a:rPr lang="en-CA" dirty="0" smtClean="0"/>
              <a:t> of atoms for each element in the compound or molecule.</a:t>
            </a:r>
          </a:p>
          <a:p>
            <a:pPr eaLnBrk="1" hangingPunct="1"/>
            <a:endParaRPr lang="en-CA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8313" y="765175"/>
            <a:ext cx="8002587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CA" sz="4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Counting Atoms in Compounds or Molecules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Counting </a:t>
            </a:r>
            <a:r>
              <a:rPr lang="en-CA" dirty="0" smtClean="0"/>
              <a:t>atoms</a:t>
            </a:r>
            <a:endParaRPr lang="en-CA" dirty="0"/>
          </a:p>
        </p:txBody>
      </p:sp>
      <p:graphicFrame>
        <p:nvGraphicFramePr>
          <p:cNvPr id="88169" name="Group 105"/>
          <p:cNvGraphicFramePr>
            <a:graphicFrameLocks noGrp="1"/>
          </p:cNvGraphicFramePr>
          <p:nvPr>
            <p:ph idx="1"/>
          </p:nvPr>
        </p:nvGraphicFramePr>
        <p:xfrm>
          <a:off x="0" y="981075"/>
          <a:ext cx="9144000" cy="5876927"/>
        </p:xfrm>
        <a:graphic>
          <a:graphicData uri="http://schemas.openxmlformats.org/drawingml/2006/table">
            <a:tbl>
              <a:tblPr/>
              <a:tblGrid>
                <a:gridCol w="2339975"/>
                <a:gridCol w="1152525"/>
                <a:gridCol w="1079500"/>
                <a:gridCol w="1223963"/>
                <a:gridCol w="1152525"/>
                <a:gridCol w="1152525"/>
                <a:gridCol w="1042987"/>
              </a:tblGrid>
              <a:tr h="121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Formula</a:t>
                      </a:r>
                      <a:endParaRPr kumimoji="0" lang="en-C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Pb(OH)</a:t>
                      </a:r>
                      <a:r>
                        <a:rPr kumimoji="0" lang="en-CA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Mg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(PO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As(IO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2Cu(ClO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48" name="Text Box 84"/>
          <p:cNvSpPr txBox="1">
            <a:spLocks noChangeArrowheads="1"/>
          </p:cNvSpPr>
          <p:nvPr/>
        </p:nvSpPr>
        <p:spPr bwMode="auto">
          <a:xfrm>
            <a:off x="3779838" y="242093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158" name="Text Box 94"/>
          <p:cNvSpPr txBox="1">
            <a:spLocks noChangeArrowheads="1"/>
          </p:cNvSpPr>
          <p:nvPr/>
        </p:nvSpPr>
        <p:spPr bwMode="auto">
          <a:xfrm>
            <a:off x="2555875" y="2420938"/>
            <a:ext cx="719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Pb</a:t>
            </a:r>
          </a:p>
        </p:txBody>
      </p:sp>
      <p:sp>
        <p:nvSpPr>
          <p:cNvPr id="88159" name="Text Box 95"/>
          <p:cNvSpPr txBox="1">
            <a:spLocks noChangeArrowheads="1"/>
          </p:cNvSpPr>
          <p:nvPr/>
        </p:nvSpPr>
        <p:spPr bwMode="auto">
          <a:xfrm>
            <a:off x="6084888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0" name="Text Box 96"/>
          <p:cNvSpPr txBox="1">
            <a:spLocks noChangeArrowheads="1"/>
          </p:cNvSpPr>
          <p:nvPr/>
        </p:nvSpPr>
        <p:spPr bwMode="auto">
          <a:xfrm>
            <a:off x="4932363" y="2492375"/>
            <a:ext cx="574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O</a:t>
            </a:r>
          </a:p>
        </p:txBody>
      </p:sp>
      <p:sp>
        <p:nvSpPr>
          <p:cNvPr id="88161" name="Text Box 97"/>
          <p:cNvSpPr txBox="1">
            <a:spLocks noChangeArrowheads="1"/>
          </p:cNvSpPr>
          <p:nvPr/>
        </p:nvSpPr>
        <p:spPr bwMode="auto">
          <a:xfrm>
            <a:off x="838835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2" name="Text Box 98"/>
          <p:cNvSpPr txBox="1">
            <a:spLocks noChangeArrowheads="1"/>
          </p:cNvSpPr>
          <p:nvPr/>
        </p:nvSpPr>
        <p:spPr bwMode="auto">
          <a:xfrm>
            <a:off x="7164388" y="2492375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H</a:t>
            </a:r>
          </a:p>
        </p:txBody>
      </p:sp>
      <p:sp>
        <p:nvSpPr>
          <p:cNvPr id="88163" name="Text Box 99"/>
          <p:cNvSpPr txBox="1">
            <a:spLocks noChangeArrowheads="1"/>
          </p:cNvSpPr>
          <p:nvPr/>
        </p:nvSpPr>
        <p:spPr bwMode="auto">
          <a:xfrm>
            <a:off x="3779838" y="35734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3</a:t>
            </a:r>
          </a:p>
        </p:txBody>
      </p:sp>
      <p:sp>
        <p:nvSpPr>
          <p:cNvPr id="88164" name="Text Box 100"/>
          <p:cNvSpPr txBox="1">
            <a:spLocks noChangeArrowheads="1"/>
          </p:cNvSpPr>
          <p:nvPr/>
        </p:nvSpPr>
        <p:spPr bwMode="auto">
          <a:xfrm>
            <a:off x="2555875" y="3573463"/>
            <a:ext cx="719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Mg</a:t>
            </a:r>
          </a:p>
        </p:txBody>
      </p:sp>
      <p:sp>
        <p:nvSpPr>
          <p:cNvPr id="88165" name="Text Box 101"/>
          <p:cNvSpPr txBox="1">
            <a:spLocks noChangeArrowheads="1"/>
          </p:cNvSpPr>
          <p:nvPr/>
        </p:nvSpPr>
        <p:spPr bwMode="auto">
          <a:xfrm>
            <a:off x="6156325" y="364490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</a:t>
            </a:r>
          </a:p>
        </p:txBody>
      </p:sp>
      <p:sp>
        <p:nvSpPr>
          <p:cNvPr id="88166" name="Text Box 102"/>
          <p:cNvSpPr txBox="1">
            <a:spLocks noChangeArrowheads="1"/>
          </p:cNvSpPr>
          <p:nvPr/>
        </p:nvSpPr>
        <p:spPr bwMode="auto">
          <a:xfrm>
            <a:off x="4932363" y="364490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P</a:t>
            </a:r>
          </a:p>
        </p:txBody>
      </p:sp>
      <p:sp>
        <p:nvSpPr>
          <p:cNvPr id="88167" name="Text Box 103"/>
          <p:cNvSpPr txBox="1">
            <a:spLocks noChangeArrowheads="1"/>
          </p:cNvSpPr>
          <p:nvPr/>
        </p:nvSpPr>
        <p:spPr bwMode="auto">
          <a:xfrm>
            <a:off x="8388350" y="364490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6</a:t>
            </a:r>
          </a:p>
        </p:txBody>
      </p:sp>
      <p:sp>
        <p:nvSpPr>
          <p:cNvPr id="88168" name="Text Box 104"/>
          <p:cNvSpPr txBox="1">
            <a:spLocks noChangeArrowheads="1"/>
          </p:cNvSpPr>
          <p:nvPr/>
        </p:nvSpPr>
        <p:spPr bwMode="auto">
          <a:xfrm>
            <a:off x="7164388" y="3644900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O</a:t>
            </a:r>
          </a:p>
        </p:txBody>
      </p:sp>
      <p:sp>
        <p:nvSpPr>
          <p:cNvPr id="88226" name="Text Box 162"/>
          <p:cNvSpPr txBox="1">
            <a:spLocks noChangeArrowheads="1"/>
          </p:cNvSpPr>
          <p:nvPr/>
        </p:nvSpPr>
        <p:spPr bwMode="auto">
          <a:xfrm>
            <a:off x="3708400" y="47275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227" name="Text Box 163"/>
          <p:cNvSpPr txBox="1">
            <a:spLocks noChangeArrowheads="1"/>
          </p:cNvSpPr>
          <p:nvPr/>
        </p:nvSpPr>
        <p:spPr bwMode="auto">
          <a:xfrm>
            <a:off x="2484438" y="4724400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As</a:t>
            </a:r>
          </a:p>
        </p:txBody>
      </p:sp>
      <p:sp>
        <p:nvSpPr>
          <p:cNvPr id="88228" name="Text Box 164"/>
          <p:cNvSpPr txBox="1">
            <a:spLocks noChangeArrowheads="1"/>
          </p:cNvSpPr>
          <p:nvPr/>
        </p:nvSpPr>
        <p:spPr bwMode="auto">
          <a:xfrm>
            <a:off x="6084888" y="479901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5</a:t>
            </a:r>
          </a:p>
        </p:txBody>
      </p:sp>
      <p:sp>
        <p:nvSpPr>
          <p:cNvPr id="88229" name="Text Box 165"/>
          <p:cNvSpPr txBox="1">
            <a:spLocks noChangeArrowheads="1"/>
          </p:cNvSpPr>
          <p:nvPr/>
        </p:nvSpPr>
        <p:spPr bwMode="auto">
          <a:xfrm>
            <a:off x="5003800" y="479742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I</a:t>
            </a:r>
          </a:p>
        </p:txBody>
      </p:sp>
      <p:sp>
        <p:nvSpPr>
          <p:cNvPr id="88230" name="Text Box 166"/>
          <p:cNvSpPr txBox="1">
            <a:spLocks noChangeArrowheads="1"/>
          </p:cNvSpPr>
          <p:nvPr/>
        </p:nvSpPr>
        <p:spPr bwMode="auto">
          <a:xfrm>
            <a:off x="8316913" y="479742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20</a:t>
            </a:r>
          </a:p>
        </p:txBody>
      </p:sp>
      <p:sp>
        <p:nvSpPr>
          <p:cNvPr id="88231" name="Text Box 167"/>
          <p:cNvSpPr txBox="1">
            <a:spLocks noChangeArrowheads="1"/>
          </p:cNvSpPr>
          <p:nvPr/>
        </p:nvSpPr>
        <p:spPr bwMode="auto">
          <a:xfrm>
            <a:off x="7235825" y="479742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O</a:t>
            </a:r>
          </a:p>
        </p:txBody>
      </p:sp>
      <p:sp>
        <p:nvSpPr>
          <p:cNvPr id="88232" name="Text Box 168"/>
          <p:cNvSpPr txBox="1">
            <a:spLocks noChangeArrowheads="1"/>
          </p:cNvSpPr>
          <p:nvPr/>
        </p:nvSpPr>
        <p:spPr bwMode="auto">
          <a:xfrm>
            <a:off x="3708400" y="594995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</a:t>
            </a:r>
          </a:p>
        </p:txBody>
      </p:sp>
      <p:sp>
        <p:nvSpPr>
          <p:cNvPr id="88233" name="Text Box 169"/>
          <p:cNvSpPr txBox="1">
            <a:spLocks noChangeArrowheads="1"/>
          </p:cNvSpPr>
          <p:nvPr/>
        </p:nvSpPr>
        <p:spPr bwMode="auto">
          <a:xfrm>
            <a:off x="2484438" y="5949950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Cu</a:t>
            </a:r>
          </a:p>
        </p:txBody>
      </p:sp>
      <p:sp>
        <p:nvSpPr>
          <p:cNvPr id="88234" name="Text Box 170"/>
          <p:cNvSpPr txBox="1">
            <a:spLocks noChangeArrowheads="1"/>
          </p:cNvSpPr>
          <p:nvPr/>
        </p:nvSpPr>
        <p:spPr bwMode="auto">
          <a:xfrm>
            <a:off x="6084888" y="60213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235" name="Text Box 171"/>
          <p:cNvSpPr txBox="1">
            <a:spLocks noChangeArrowheads="1"/>
          </p:cNvSpPr>
          <p:nvPr/>
        </p:nvSpPr>
        <p:spPr bwMode="auto">
          <a:xfrm>
            <a:off x="4859338" y="602297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Cl</a:t>
            </a:r>
          </a:p>
        </p:txBody>
      </p:sp>
      <p:sp>
        <p:nvSpPr>
          <p:cNvPr id="88236" name="Text Box 172"/>
          <p:cNvSpPr txBox="1">
            <a:spLocks noChangeArrowheads="1"/>
          </p:cNvSpPr>
          <p:nvPr/>
        </p:nvSpPr>
        <p:spPr bwMode="auto">
          <a:xfrm>
            <a:off x="8316913" y="60198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8</a:t>
            </a:r>
          </a:p>
        </p:txBody>
      </p:sp>
      <p:sp>
        <p:nvSpPr>
          <p:cNvPr id="88237" name="Text Box 173"/>
          <p:cNvSpPr txBox="1">
            <a:spLocks noChangeArrowheads="1"/>
          </p:cNvSpPr>
          <p:nvPr/>
        </p:nvSpPr>
        <p:spPr bwMode="auto">
          <a:xfrm>
            <a:off x="7235825" y="602138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8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8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8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8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8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88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8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8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48" grpId="0"/>
      <p:bldP spid="88158" grpId="0"/>
      <p:bldP spid="88160" grpId="0"/>
      <p:bldP spid="88161" grpId="0"/>
      <p:bldP spid="88162" grpId="0"/>
      <p:bldP spid="88163" grpId="0"/>
      <p:bldP spid="88164" grpId="0"/>
      <p:bldP spid="88165" grpId="0"/>
      <p:bldP spid="88167" grpId="0"/>
      <p:bldP spid="88168" grpId="0"/>
      <p:bldP spid="88227" grpId="0"/>
      <p:bldP spid="88229" grpId="0"/>
      <p:bldP spid="88230" grpId="0"/>
      <p:bldP spid="88231" grpId="0"/>
      <p:bldP spid="88232" grpId="0"/>
      <p:bldP spid="88233" grpId="0"/>
      <p:bldP spid="882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dirty="0" smtClean="0"/>
              <a:t>Parts of a Chemical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CA" sz="28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8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</a:rPr>
              <a:t> H</a:t>
            </a:r>
            <a:r>
              <a:rPr lang="en-US" sz="3600" baseline="-25000" dirty="0" smtClean="0">
                <a:solidFill>
                  <a:srgbClr val="FFFF00"/>
                </a:solidFill>
                <a:latin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</a:rPr>
              <a:t>O</a:t>
            </a:r>
          </a:p>
          <a:p>
            <a:pPr algn="ctr" eaLnBrk="1" hangingPunct="1">
              <a:buFont typeface="Wingdings" pitchFamily="2" charset="2"/>
              <a:buNone/>
            </a:pPr>
            <a:endParaRPr lang="en-CA" sz="36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CA" sz="36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CA" sz="36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CA" sz="3600" dirty="0" smtClean="0">
                <a:solidFill>
                  <a:srgbClr val="FF0000"/>
                </a:solidFill>
                <a:latin typeface="Times New Roman" pitchFamily="18" charset="0"/>
              </a:rPr>
              <a:t>4</a:t>
            </a:r>
            <a:r>
              <a:rPr lang="en-CA" sz="3600" dirty="0" smtClean="0">
                <a:latin typeface="Times New Roman" pitchFamily="18" charset="0"/>
              </a:rPr>
              <a:t> </a:t>
            </a:r>
            <a:r>
              <a:rPr lang="en-CA" sz="3600" dirty="0" err="1" smtClean="0">
                <a:latin typeface="Times New Roman" pitchFamily="18" charset="0"/>
              </a:rPr>
              <a:t>Pb</a:t>
            </a:r>
            <a:r>
              <a:rPr lang="en-CA" sz="3600" dirty="0" smtClean="0">
                <a:latin typeface="Times New Roman" pitchFamily="18" charset="0"/>
              </a:rPr>
              <a:t>(OH)</a:t>
            </a:r>
            <a:r>
              <a:rPr lang="en-CA" sz="3600" baseline="-25000" dirty="0" smtClean="0">
                <a:solidFill>
                  <a:srgbClr val="FFFF00"/>
                </a:solidFill>
                <a:latin typeface="Times New Roman" pitchFamily="18" charset="0"/>
              </a:rPr>
              <a:t>4</a:t>
            </a:r>
            <a:endParaRPr lang="en-CA" sz="36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CA" dirty="0" smtClean="0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3132138" y="3141663"/>
            <a:ext cx="86360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3132138" y="4365625"/>
            <a:ext cx="503237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763713" y="393382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Coefficient</a:t>
            </a:r>
            <a:endParaRPr lang="en-CA" sz="2800" dirty="0">
              <a:solidFill>
                <a:srgbClr val="FF0000"/>
              </a:solidFill>
            </a:endParaRPr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H="1" flipV="1">
            <a:off x="4787900" y="3357563"/>
            <a:ext cx="107950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5580063" y="4365625"/>
            <a:ext cx="504825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364163" y="3860800"/>
            <a:ext cx="1871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00"/>
                </a:solidFill>
              </a:rPr>
              <a:t>Subscript </a:t>
            </a:r>
            <a:endParaRPr lang="en-CA" sz="2800" dirty="0">
              <a:solidFill>
                <a:srgbClr val="FFFF00"/>
              </a:solidFill>
            </a:endParaRPr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>
            <a:off x="4572000" y="2133600"/>
            <a:ext cx="1512888" cy="5746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H="1">
            <a:off x="5148263" y="2349500"/>
            <a:ext cx="1152525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227763" y="1916113"/>
            <a:ext cx="2916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Element Symbol</a:t>
            </a:r>
            <a:endParaRPr lang="en-CA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3 Parts </a:t>
            </a:r>
            <a:r>
              <a:rPr lang="en-CA" dirty="0" smtClean="0"/>
              <a:t>of a Chemical Formula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256584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1. Chemical symbols </a:t>
            </a:r>
          </a:p>
          <a:p>
            <a:pPr>
              <a:buNone/>
            </a:pPr>
            <a:r>
              <a:rPr lang="en-CA" dirty="0" smtClean="0"/>
              <a:t>	- Written in the order they appear on the periodic table, from left to right.</a:t>
            </a:r>
          </a:p>
          <a:p>
            <a:pPr>
              <a:buNone/>
            </a:pPr>
            <a:r>
              <a:rPr lang="en-CA" dirty="0" smtClean="0"/>
              <a:t>2. The subscript </a:t>
            </a:r>
          </a:p>
          <a:p>
            <a:pPr lvl="1">
              <a:buNone/>
            </a:pPr>
            <a:r>
              <a:rPr lang="en-CA" dirty="0" smtClean="0"/>
              <a:t>- Gives the number of atoms</a:t>
            </a:r>
          </a:p>
          <a:p>
            <a:pPr>
              <a:buNone/>
            </a:pPr>
            <a:r>
              <a:rPr lang="en-CA" sz="2800" dirty="0" smtClean="0"/>
              <a:t>	- Must be written after the symbol, half size</a:t>
            </a:r>
          </a:p>
          <a:p>
            <a:pPr>
              <a:buNone/>
            </a:pPr>
            <a:r>
              <a:rPr lang="en-CA" dirty="0" smtClean="0"/>
              <a:t>3</a:t>
            </a:r>
            <a:r>
              <a:rPr lang="en-CA" dirty="0" smtClean="0"/>
              <a:t>. </a:t>
            </a:r>
            <a:r>
              <a:rPr lang="en-CA" dirty="0" smtClean="0"/>
              <a:t>The </a:t>
            </a:r>
            <a:r>
              <a:rPr lang="en-CA" dirty="0" smtClean="0"/>
              <a:t>coefficient</a:t>
            </a:r>
            <a:endParaRPr lang="en-CA" dirty="0" smtClean="0"/>
          </a:p>
          <a:p>
            <a:pPr lvl="1">
              <a:buNone/>
            </a:pPr>
            <a:r>
              <a:rPr lang="en-CA" dirty="0" smtClean="0"/>
              <a:t>- Gives the number of </a:t>
            </a:r>
            <a:r>
              <a:rPr lang="en-CA" dirty="0" smtClean="0"/>
              <a:t>compounds or molecules</a:t>
            </a:r>
            <a:endParaRPr lang="en-CA" dirty="0" smtClean="0"/>
          </a:p>
          <a:p>
            <a:pPr lvl="1">
              <a:buFontTx/>
              <a:buChar char="-"/>
            </a:pPr>
            <a:r>
              <a:rPr lang="en-CA" dirty="0" smtClean="0"/>
              <a:t>Must be written </a:t>
            </a:r>
            <a:r>
              <a:rPr lang="en-CA" dirty="0" smtClean="0"/>
              <a:t>regular size before the formula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Counting Atoms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23850" y="1558925"/>
            <a:ext cx="7777163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 dirty="0"/>
              <a:t>Rules for counting atoms in </a:t>
            </a:r>
            <a:r>
              <a:rPr lang="en-US" sz="2400" dirty="0" smtClean="0"/>
              <a:t>a molecule </a:t>
            </a:r>
            <a:r>
              <a:rPr lang="en-US" sz="2400" dirty="0"/>
              <a:t>or compound.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400" dirty="0" smtClean="0"/>
              <a:t>A </a:t>
            </a:r>
            <a:r>
              <a:rPr lang="en-US" sz="2400" dirty="0"/>
              <a:t>subscript shows how many atoms of that element are bonded in the molecule.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400" dirty="0"/>
              <a:t>If there is no subscript then one atom of the element is present.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400" dirty="0"/>
              <a:t>If the subscript is outside the brackets, all the atoms inside the brackets are multiplied by the subscript outside the brackets</a:t>
            </a:r>
            <a:r>
              <a:rPr lang="en-US" sz="2400" dirty="0" smtClean="0"/>
              <a:t>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400" dirty="0" smtClean="0"/>
              <a:t>Coefficients are multiplied last.  The total number of atoms in the formula is multiplied by the coefficient.</a:t>
            </a:r>
            <a:endParaRPr lang="en-US" sz="2400" dirty="0"/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Count the Atoms</a:t>
            </a:r>
            <a:endParaRPr lang="en-CA" smtClean="0">
              <a:effectLst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600200"/>
            <a:ext cx="4835525" cy="4530725"/>
          </a:xfrm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Oxygen – 1 atom</a:t>
            </a:r>
          </a:p>
          <a:p>
            <a:r>
              <a:rPr lang="en-US" smtClean="0">
                <a:effectLst/>
              </a:rPr>
              <a:t>Hydrogen – 2 atoms</a:t>
            </a:r>
          </a:p>
          <a:p>
            <a:r>
              <a:rPr lang="en-US" smtClean="0">
                <a:effectLst/>
              </a:rPr>
              <a:t>Formula -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  <a:endParaRPr lang="en-US" smtClean="0">
              <a:effectLst/>
            </a:endParaRPr>
          </a:p>
          <a:p>
            <a:endParaRPr lang="en-CA" smtClean="0">
              <a:effectLst/>
            </a:endParaRPr>
          </a:p>
        </p:txBody>
      </p:sp>
      <p:pic>
        <p:nvPicPr>
          <p:cNvPr id="22533" name="Picture 5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2857500" cy="319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Count the Atoms</a:t>
            </a:r>
            <a:endParaRPr lang="en-CA" smtClean="0">
              <a:effectLst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2060575"/>
            <a:ext cx="4835525" cy="2808288"/>
          </a:xfrm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Calcium – 1 atom</a:t>
            </a:r>
          </a:p>
          <a:p>
            <a:r>
              <a:rPr lang="en-US" smtClean="0">
                <a:effectLst/>
              </a:rPr>
              <a:t>Oxygen – 2 atoms</a:t>
            </a:r>
          </a:p>
          <a:p>
            <a:r>
              <a:rPr lang="en-US" smtClean="0">
                <a:effectLst/>
              </a:rPr>
              <a:t>Hydrogen – </a:t>
            </a:r>
            <a:r>
              <a:rPr lang="en-US" sz="3600" smtClean="0">
                <a:latin typeface="Times New Roman" pitchFamily="18" charset="0"/>
              </a:rPr>
              <a:t>2 atoms</a:t>
            </a:r>
            <a:endParaRPr lang="en-US" smtClean="0">
              <a:effectLst/>
            </a:endParaRPr>
          </a:p>
          <a:p>
            <a:endParaRPr lang="en-CA" smtClean="0">
              <a:effectLst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116013" y="2205038"/>
            <a:ext cx="23764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US" sz="4000" dirty="0"/>
              <a:t>Ca(OH)</a:t>
            </a:r>
            <a:r>
              <a:rPr lang="en-US" sz="4000" baseline="-25000" dirty="0"/>
              <a:t>2</a:t>
            </a:r>
            <a:r>
              <a:rPr lang="en-US" sz="4000" dirty="0"/>
              <a:t> </a:t>
            </a:r>
            <a:endParaRPr lang="en-CA" sz="4000" dirty="0"/>
          </a:p>
        </p:txBody>
      </p:sp>
      <p:pic>
        <p:nvPicPr>
          <p:cNvPr id="7170" name="Picture 2" descr="http://www.lookchem.com/300w%5C2010-5%5C5a9c8dd1-85fb-47d2-85b4-9ee5c78dae5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Coefficients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4663" y="1600200"/>
            <a:ext cx="440213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The number of water molecules is shown with a coefficient.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Coefficients are written in front of the chemical formula.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		</a:t>
            </a:r>
            <a:r>
              <a:rPr lang="en-US" sz="3600" smtClean="0"/>
              <a:t>3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  <a:endParaRPr lang="en-US" sz="3600" smtClean="0"/>
          </a:p>
          <a:p>
            <a:pPr eaLnBrk="1" hangingPunct="1">
              <a:buFont typeface="Wingdings" pitchFamily="2" charset="2"/>
              <a:buNone/>
            </a:pPr>
            <a:endParaRPr lang="en-US" sz="3600" smtClean="0"/>
          </a:p>
          <a:p>
            <a:pPr eaLnBrk="1" hangingPunct="1">
              <a:buFont typeface="Wingdings" pitchFamily="2" charset="2"/>
              <a:buNone/>
            </a:pPr>
            <a:endParaRPr lang="en-CA" smtClean="0"/>
          </a:p>
        </p:txBody>
      </p:sp>
      <p:pic>
        <p:nvPicPr>
          <p:cNvPr id="19460" name="Picture 4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1676400" cy="1871663"/>
          </a:xfrm>
          <a:prstGeom prst="rect">
            <a:avLst/>
          </a:prstGeom>
          <a:noFill/>
        </p:spPr>
      </p:pic>
      <p:pic>
        <p:nvPicPr>
          <p:cNvPr id="19461" name="Picture 5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3141663"/>
            <a:ext cx="1741487" cy="1944687"/>
          </a:xfrm>
          <a:prstGeom prst="rect">
            <a:avLst/>
          </a:prstGeom>
          <a:noFill/>
        </p:spPr>
      </p:pic>
      <p:pic>
        <p:nvPicPr>
          <p:cNvPr id="19462" name="Picture 6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789363"/>
            <a:ext cx="161290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Count all the atoms</a:t>
            </a:r>
            <a:endParaRPr lang="en-CA" smtClean="0">
              <a:effectLst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700213"/>
            <a:ext cx="4186237" cy="4530725"/>
          </a:xfrm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3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>
                <a:latin typeface="Times New Roman" pitchFamily="18" charset="0"/>
              </a:rPr>
              <a:t>The coefficient multiplies all the atoms after it.</a:t>
            </a:r>
            <a:endParaRPr lang="en-US" sz="36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effectLst/>
              </a:rPr>
              <a:t>Hydrogen  3 x 2 = 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effectLst/>
              </a:rPr>
              <a:t>Oxygen 3 x 1 = 3</a:t>
            </a:r>
            <a:endParaRPr lang="en-CA" smtClean="0">
              <a:effectLst/>
            </a:endParaRPr>
          </a:p>
        </p:txBody>
      </p:sp>
      <p:pic>
        <p:nvPicPr>
          <p:cNvPr id="24580" name="Picture 4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63" y="1628775"/>
            <a:ext cx="1676400" cy="1871663"/>
          </a:xfrm>
          <a:prstGeom prst="rect">
            <a:avLst/>
          </a:prstGeom>
          <a:noFill/>
        </p:spPr>
      </p:pic>
      <p:pic>
        <p:nvPicPr>
          <p:cNvPr id="24581" name="Picture 5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4613" y="3141663"/>
            <a:ext cx="1741487" cy="1944687"/>
          </a:xfrm>
          <a:prstGeom prst="rect">
            <a:avLst/>
          </a:prstGeom>
          <a:noFill/>
        </p:spPr>
      </p:pic>
      <p:pic>
        <p:nvPicPr>
          <p:cNvPr id="24582" name="Picture 6" descr="SPT57-water-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88" y="3789363"/>
            <a:ext cx="161290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/>
            <a:r>
              <a:rPr lang="en-CA" smtClean="0"/>
              <a:t>Test Yourself</a:t>
            </a:r>
          </a:p>
        </p:txBody>
      </p:sp>
      <p:graphicFrame>
        <p:nvGraphicFramePr>
          <p:cNvPr id="88169" name="Group 105"/>
          <p:cNvGraphicFramePr>
            <a:graphicFrameLocks noGrp="1"/>
          </p:cNvGraphicFramePr>
          <p:nvPr>
            <p:ph idx="4294967295"/>
          </p:nvPr>
        </p:nvGraphicFramePr>
        <p:xfrm>
          <a:off x="0" y="981075"/>
          <a:ext cx="9144000" cy="5876927"/>
        </p:xfrm>
        <a:graphic>
          <a:graphicData uri="http://schemas.openxmlformats.org/drawingml/2006/table">
            <a:tbl>
              <a:tblPr/>
              <a:tblGrid>
                <a:gridCol w="2339975"/>
                <a:gridCol w="1152525"/>
                <a:gridCol w="1079500"/>
                <a:gridCol w="1223963"/>
                <a:gridCol w="1152525"/>
                <a:gridCol w="1152525"/>
                <a:gridCol w="1042987"/>
              </a:tblGrid>
              <a:tr h="121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Formula</a:t>
                      </a:r>
                      <a:endParaRPr kumimoji="0" lang="en-C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Pb</a:t>
                      </a:r>
                      <a:r>
                        <a:rPr kumimoji="0" lang="en-C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(OH)</a:t>
                      </a:r>
                      <a:r>
                        <a:rPr kumimoji="0" lang="en-CA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en-C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Mg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(PO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As(IO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2Cu(ClO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en-C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48" name="Text Box 84"/>
          <p:cNvSpPr txBox="1">
            <a:spLocks noChangeArrowheads="1"/>
          </p:cNvSpPr>
          <p:nvPr/>
        </p:nvSpPr>
        <p:spPr bwMode="auto">
          <a:xfrm>
            <a:off x="3779838" y="242093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158" name="Text Box 94"/>
          <p:cNvSpPr txBox="1">
            <a:spLocks noChangeArrowheads="1"/>
          </p:cNvSpPr>
          <p:nvPr/>
        </p:nvSpPr>
        <p:spPr bwMode="auto">
          <a:xfrm>
            <a:off x="2555875" y="2420938"/>
            <a:ext cx="719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Pb</a:t>
            </a:r>
          </a:p>
        </p:txBody>
      </p:sp>
      <p:sp>
        <p:nvSpPr>
          <p:cNvPr id="88159" name="Text Box 95"/>
          <p:cNvSpPr txBox="1">
            <a:spLocks noChangeArrowheads="1"/>
          </p:cNvSpPr>
          <p:nvPr/>
        </p:nvSpPr>
        <p:spPr bwMode="auto">
          <a:xfrm>
            <a:off x="6084888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0" name="Text Box 96"/>
          <p:cNvSpPr txBox="1">
            <a:spLocks noChangeArrowheads="1"/>
          </p:cNvSpPr>
          <p:nvPr/>
        </p:nvSpPr>
        <p:spPr bwMode="auto">
          <a:xfrm>
            <a:off x="4932363" y="2492375"/>
            <a:ext cx="574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O</a:t>
            </a:r>
          </a:p>
        </p:txBody>
      </p:sp>
      <p:sp>
        <p:nvSpPr>
          <p:cNvPr id="88161" name="Text Box 97"/>
          <p:cNvSpPr txBox="1">
            <a:spLocks noChangeArrowheads="1"/>
          </p:cNvSpPr>
          <p:nvPr/>
        </p:nvSpPr>
        <p:spPr bwMode="auto">
          <a:xfrm>
            <a:off x="838835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2" name="Text Box 98"/>
          <p:cNvSpPr txBox="1">
            <a:spLocks noChangeArrowheads="1"/>
          </p:cNvSpPr>
          <p:nvPr/>
        </p:nvSpPr>
        <p:spPr bwMode="auto">
          <a:xfrm>
            <a:off x="7164388" y="2492375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48" grpId="0"/>
      <p:bldP spid="88158" grpId="0"/>
      <p:bldP spid="88160" grpId="0"/>
      <p:bldP spid="88161" grpId="0"/>
      <p:bldP spid="88162" grpId="0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1165</TotalTime>
  <Words>295</Words>
  <Application>Microsoft Office PowerPoint</Application>
  <PresentationFormat>On-screen Show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Beam</vt:lpstr>
      <vt:lpstr>Slide 1</vt:lpstr>
      <vt:lpstr>Parts of a Chemical Formula</vt:lpstr>
      <vt:lpstr>3 Parts of a Chemical Formula</vt:lpstr>
      <vt:lpstr>Counting Atoms</vt:lpstr>
      <vt:lpstr>Count the Atoms</vt:lpstr>
      <vt:lpstr>Count the Atoms</vt:lpstr>
      <vt:lpstr>Coefficients</vt:lpstr>
      <vt:lpstr>Count all the atoms</vt:lpstr>
      <vt:lpstr>Test Yourself</vt:lpstr>
      <vt:lpstr>Counting atoms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Ellen</cp:lastModifiedBy>
  <cp:revision>126</cp:revision>
  <dcterms:created xsi:type="dcterms:W3CDTF">2008-11-28T00:46:29Z</dcterms:created>
  <dcterms:modified xsi:type="dcterms:W3CDTF">2012-01-14T21:05:08Z</dcterms:modified>
</cp:coreProperties>
</file>